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56" r:id="rId5"/>
    <p:sldId id="258" r:id="rId6"/>
    <p:sldId id="257" r:id="rId7"/>
    <p:sldId id="259" r:id="rId8"/>
  </p:sldIdLst>
  <p:sldSz cx="18288000" cy="10287000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Arial Bold" panose="020B0704020202020204" pitchFamily="34" charset="0"/>
      <p:regular r:id="rId11"/>
      <p:bold r:id="rId12"/>
    </p:embeddedFont>
    <p:embeddedFont>
      <p:font typeface="Bricolage Grotesque" panose="020B0604020202020204" charset="0"/>
      <p:regular r:id="rId13"/>
    </p:embeddedFont>
    <p:embeddedFont>
      <p:font typeface="Bricolage Grotesque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A8494B-CFA9-7E71-0108-707473428AAB}" v="9" dt="2026-02-11T18:50:06.373"/>
    <p1510:client id="{C6679FF8-64E6-6695-603C-797CBE438318}" v="29" dt="2026-02-11T00:04:01.174"/>
    <p1510:client id="{FDD6087B-3927-4DBC-710F-4D3D4922C9BE}" v="22" dt="2026-02-12T00:19:06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3A081-7498-4114-A4DE-4D7090B312DF}" type="datetimeFigureOut"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4EEB0-7127-49B3-8745-A94EDE7B80E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8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Submission should update the following areas: </a:t>
            </a:r>
            <a:endParaRPr lang="en-US">
              <a:solidFill>
                <a:srgbClr val="444444"/>
              </a:solidFill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Research Project Title </a:t>
            </a:r>
            <a:endParaRPr lang="en-US">
              <a:solidFill>
                <a:srgbClr val="444444"/>
              </a:solidFill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Summary of Project </a:t>
            </a:r>
            <a:endParaRPr lang="en-US">
              <a:solidFill>
                <a:srgbClr val="444444"/>
              </a:solidFill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Photo</a:t>
            </a:r>
            <a:endParaRPr lang="en-US">
              <a:solidFill>
                <a:srgbClr val="444444"/>
              </a:solidFill>
            </a:endParaRPr>
          </a:p>
          <a:p>
            <a:endParaRPr lang="en-US">
              <a:solidFill>
                <a:srgbClr val="444444"/>
              </a:solidFill>
            </a:endParaRPr>
          </a:p>
          <a:p>
            <a:r>
              <a:rPr lang="en-US"/>
              <a:t>You do not need to modify the:</a:t>
            </a:r>
            <a:endParaRPr lang="en-US">
              <a:solidFill>
                <a:srgbClr val="444444"/>
              </a:solidFill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“Spotlight on Undergraduate Research” line</a:t>
            </a:r>
            <a:endParaRPr lang="en-US">
              <a:solidFill>
                <a:srgbClr val="444444"/>
              </a:solidFill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The Faculty of Science logo</a:t>
            </a:r>
            <a:endParaRPr lang="en-US">
              <a:solidFill>
                <a:srgbClr val="444444"/>
              </a:solidFill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The “Find out more here.” and QR code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4EEB0-7127-49B3-8745-A94EDE7B80E7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1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Submission should update the following areas: </a:t>
            </a:r>
            <a:endParaRPr lang="en-US">
              <a:solidFill>
                <a:srgbClr val="444444"/>
              </a:solidFill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Research Project Title </a:t>
            </a:r>
            <a:endParaRPr lang="en-US">
              <a:solidFill>
                <a:srgbClr val="444444"/>
              </a:solidFill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Summary of Project </a:t>
            </a:r>
            <a:endParaRPr lang="en-US">
              <a:solidFill>
                <a:srgbClr val="444444"/>
              </a:solidFill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Photo</a:t>
            </a:r>
            <a:endParaRPr lang="en-US">
              <a:solidFill>
                <a:srgbClr val="444444"/>
              </a:solidFill>
            </a:endParaRPr>
          </a:p>
          <a:p>
            <a:endParaRPr lang="en-US">
              <a:solidFill>
                <a:srgbClr val="444444"/>
              </a:solidFill>
            </a:endParaRPr>
          </a:p>
          <a:p>
            <a:r>
              <a:rPr lang="en-US"/>
              <a:t>You do not need to modify the:</a:t>
            </a:r>
            <a:endParaRPr lang="en-US">
              <a:solidFill>
                <a:srgbClr val="444444"/>
              </a:solidFill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“Spotlight on Undergraduate Research” line</a:t>
            </a:r>
            <a:endParaRPr lang="en-US">
              <a:solidFill>
                <a:srgbClr val="444444"/>
              </a:solidFill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The Faculty of Science logo</a:t>
            </a:r>
            <a:endParaRPr lang="en-US">
              <a:solidFill>
                <a:srgbClr val="444444"/>
              </a:solidFill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The “Find out more here.” and QR code</a:t>
            </a:r>
            <a:endParaRPr lang="en-US">
              <a:solidFill>
                <a:srgbClr val="444444"/>
              </a:solidFill>
            </a:endParaRPr>
          </a:p>
          <a:p>
            <a:endParaRPr lang="en-US">
              <a:solidFill>
                <a:srgbClr val="444444"/>
              </a:solidFill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4EEB0-7127-49B3-8745-A94EDE7B80E7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74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an example. Feel free to delete this slide when you submit your research project.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4EEB0-7127-49B3-8745-A94EDE7B80E7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94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an example. Feel free to delete this slide when you submit your research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4EEB0-7127-49B3-8745-A94EDE7B80E7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9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A0A0">
                <a:alpha val="100000"/>
              </a:srgbClr>
            </a:gs>
            <a:gs pos="50000">
              <a:srgbClr val="0B1934">
                <a:alpha val="100000"/>
              </a:srgbClr>
            </a:gs>
            <a:gs pos="100000">
              <a:srgbClr val="0B1934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3853" y="8146941"/>
            <a:ext cx="5355946" cy="1111359"/>
          </a:xfrm>
          <a:custGeom>
            <a:avLst/>
            <a:gdLst/>
            <a:ahLst/>
            <a:cxnLst/>
            <a:rect l="l" t="t" r="r" b="b"/>
            <a:pathLst>
              <a:path w="5355946" h="1111359">
                <a:moveTo>
                  <a:pt x="0" y="0"/>
                </a:moveTo>
                <a:lnTo>
                  <a:pt x="5355946" y="0"/>
                </a:lnTo>
                <a:lnTo>
                  <a:pt x="5355946" y="1111359"/>
                </a:lnTo>
                <a:lnTo>
                  <a:pt x="0" y="11113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987282" y="3549239"/>
            <a:ext cx="5956303" cy="5153382"/>
            <a:chOff x="0" y="0"/>
            <a:chExt cx="1568738" cy="13572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68738" cy="1357269"/>
            </a:xfrm>
            <a:custGeom>
              <a:avLst/>
              <a:gdLst/>
              <a:ahLst/>
              <a:cxnLst/>
              <a:rect l="l" t="t" r="r" b="b"/>
              <a:pathLst>
                <a:path w="1568738" h="1357269">
                  <a:moveTo>
                    <a:pt x="0" y="0"/>
                  </a:moveTo>
                  <a:lnTo>
                    <a:pt x="1568738" y="0"/>
                  </a:lnTo>
                  <a:lnTo>
                    <a:pt x="1568738" y="1357269"/>
                  </a:lnTo>
                  <a:lnTo>
                    <a:pt x="0" y="135726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568738" cy="1404894"/>
            </a:xfrm>
            <a:prstGeom prst="rect">
              <a:avLst/>
            </a:prstGeom>
          </p:spPr>
          <p:txBody>
            <a:bodyPr lIns="342900" tIns="342900" rIns="342900" bIns="3429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 b="1">
                  <a:solidFill>
                    <a:srgbClr val="405571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Insert a photo of your research here</a:t>
              </a:r>
            </a:p>
            <a:p>
              <a:pPr algn="ctr">
                <a:lnSpc>
                  <a:spcPts val="3359"/>
                </a:lnSpc>
              </a:pPr>
              <a:endParaRPr lang="en-US" sz="2399" b="1">
                <a:solidFill>
                  <a:srgbClr val="405571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endParaRPr>
            </a:p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405571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Crop Photo to fit this frame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11033" y="1791341"/>
            <a:ext cx="9461426" cy="278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9"/>
              </a:lnSpc>
            </a:pPr>
            <a:r>
              <a:rPr lang="en-US" sz="695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Research Project Title (Up to </a:t>
            </a:r>
            <a:r>
              <a:rPr lang="en-US" sz="6950" b="1" dirty="0">
                <a:solidFill>
                  <a:srgbClr val="FFFFFF"/>
                </a:solidFill>
                <a:latin typeface="Arial Black"/>
                <a:ea typeface="Arial Bold"/>
                <a:cs typeface="Arial Bold"/>
                <a:sym typeface="Arial Bold"/>
              </a:rPr>
              <a:t>three</a:t>
            </a:r>
            <a:r>
              <a:rPr lang="en-US" sz="695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lines of text)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11033" y="981075"/>
            <a:ext cx="7699820" cy="405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UBC Science</a:t>
            </a:r>
            <a:r>
              <a:rPr lang="en-US" sz="2399" b="1">
                <a:solidFill>
                  <a:srgbClr val="FFFFFF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Spotlight on Undergraduate Research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11033" y="5172075"/>
            <a:ext cx="8864616" cy="1723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6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Summarize your project, for example: what you did, what you hope to find, and what skills you learned (up to four lines of text)</a:t>
            </a:r>
          </a:p>
          <a:p>
            <a:pPr algn="just">
              <a:lnSpc>
                <a:spcPts val="3366"/>
              </a:lnSpc>
              <a:spcBef>
                <a:spcPct val="0"/>
              </a:spcBef>
            </a:pPr>
            <a:endParaRPr lang="en-US" sz="3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1948704" y="580154"/>
            <a:ext cx="6997106" cy="2250924"/>
            <a:chOff x="0" y="0"/>
            <a:chExt cx="1842859" cy="59283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42859" cy="592836"/>
            </a:xfrm>
            <a:custGeom>
              <a:avLst/>
              <a:gdLst/>
              <a:ahLst/>
              <a:cxnLst/>
              <a:rect l="l" t="t" r="r" b="b"/>
              <a:pathLst>
                <a:path w="1842859" h="592836">
                  <a:moveTo>
                    <a:pt x="56429" y="0"/>
                  </a:moveTo>
                  <a:lnTo>
                    <a:pt x="1786430" y="0"/>
                  </a:lnTo>
                  <a:cubicBezTo>
                    <a:pt x="1801396" y="0"/>
                    <a:pt x="1815749" y="5945"/>
                    <a:pt x="1826332" y="16528"/>
                  </a:cubicBezTo>
                  <a:cubicBezTo>
                    <a:pt x="1836914" y="27110"/>
                    <a:pt x="1842859" y="41463"/>
                    <a:pt x="1842859" y="56429"/>
                  </a:cubicBezTo>
                  <a:lnTo>
                    <a:pt x="1842859" y="536407"/>
                  </a:lnTo>
                  <a:cubicBezTo>
                    <a:pt x="1842859" y="567572"/>
                    <a:pt x="1817595" y="592836"/>
                    <a:pt x="1786430" y="592836"/>
                  </a:cubicBezTo>
                  <a:lnTo>
                    <a:pt x="56429" y="592836"/>
                  </a:lnTo>
                  <a:cubicBezTo>
                    <a:pt x="25264" y="592836"/>
                    <a:pt x="0" y="567572"/>
                    <a:pt x="0" y="536407"/>
                  </a:cubicBezTo>
                  <a:lnTo>
                    <a:pt x="0" y="56429"/>
                  </a:lnTo>
                  <a:cubicBezTo>
                    <a:pt x="0" y="25264"/>
                    <a:pt x="25264" y="0"/>
                    <a:pt x="56429" y="0"/>
                  </a:cubicBezTo>
                  <a:close/>
                </a:path>
              </a:pathLst>
            </a:custGeom>
            <a:solidFill>
              <a:srgbClr val="FFFFFF">
                <a:alpha val="20784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842859" cy="6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483609" y="1059773"/>
            <a:ext cx="2963649" cy="1280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50" dirty="0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Find more </a:t>
            </a:r>
            <a:r>
              <a:rPr lang="en-US" sz="2350" dirty="0">
                <a:solidFill>
                  <a:srgbClr val="FFFFFF"/>
                </a:solidFill>
                <a:latin typeface="Arial"/>
                <a:ea typeface="Bricolage Grotesque"/>
                <a:cs typeface="Bricolage Grotesque"/>
                <a:sym typeface="Bricolage Grotesque"/>
              </a:rPr>
              <a:t>Undergraduate</a:t>
            </a:r>
            <a:r>
              <a:rPr lang="en-US" sz="2350" dirty="0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Research: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1417" y="779792"/>
            <a:ext cx="1851649" cy="18516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rectangle with white background&#10;&#10;AI-generated content may be incorrect.">
            <a:extLst>
              <a:ext uri="{FF2B5EF4-FFF2-40B4-BE49-F238E27FC236}">
                <a16:creationId xmlns:a16="http://schemas.microsoft.com/office/drawing/2014/main" id="{630FDFCC-BFE1-1F4A-DA33-2D7AD717A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176150" y="8251257"/>
            <a:ext cx="5388329" cy="1118078"/>
          </a:xfrm>
          <a:custGeom>
            <a:avLst/>
            <a:gdLst/>
            <a:ahLst/>
            <a:cxnLst/>
            <a:rect l="l" t="t" r="r" b="b"/>
            <a:pathLst>
              <a:path w="5388329" h="1118078">
                <a:moveTo>
                  <a:pt x="0" y="0"/>
                </a:moveTo>
                <a:lnTo>
                  <a:pt x="5388329" y="0"/>
                </a:lnTo>
                <a:lnTo>
                  <a:pt x="5388329" y="1118078"/>
                </a:lnTo>
                <a:lnTo>
                  <a:pt x="0" y="11180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201368" y="7814980"/>
            <a:ext cx="4618515" cy="82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Find more Undergraduate Research: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2203" y="981075"/>
            <a:ext cx="7699820" cy="405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399">
                <a:solidFill>
                  <a:srgbClr val="405571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UBC Science</a:t>
            </a:r>
            <a:r>
              <a:rPr lang="en-US" sz="2399" b="1">
                <a:solidFill>
                  <a:srgbClr val="405571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Spotlight on Undergraduate Research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87581" y="1885940"/>
            <a:ext cx="10218181" cy="148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7"/>
              </a:lnSpc>
            </a:pPr>
            <a:r>
              <a:rPr lang="en-US" sz="4950" b="1">
                <a:solidFill>
                  <a:srgbClr val="002145"/>
                </a:solidFill>
                <a:latin typeface="Arial Bold"/>
                <a:ea typeface="Arial Bold"/>
                <a:cs typeface="Arial Bold"/>
                <a:sym typeface="Arial Bold"/>
              </a:rPr>
              <a:t>Research Project Title (Up to two lines of text)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87581" y="3605571"/>
            <a:ext cx="10218181" cy="948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92"/>
              </a:lnSpc>
              <a:spcBef>
                <a:spcPct val="0"/>
              </a:spcBef>
            </a:pPr>
            <a:r>
              <a:rPr lang="en-US" sz="5423" b="1">
                <a:solidFill>
                  <a:srgbClr val="405571"/>
                </a:solidFill>
                <a:latin typeface="Arial Bold"/>
                <a:ea typeface="Arial Bold"/>
                <a:cs typeface="Arial Bold"/>
                <a:sym typeface="Arial Bold"/>
              </a:rPr>
              <a:t>Your Name: (Up to one line)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87581" y="4609734"/>
            <a:ext cx="10218181" cy="156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Description about yourself, for example: your class standing, your specialization, where you’re from, your research interest, and anything else about you (up to six lines of text)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8185" y="7325433"/>
            <a:ext cx="1851649" cy="1851649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774386" y="2067109"/>
            <a:ext cx="4558645" cy="5695054"/>
            <a:chOff x="0" y="0"/>
            <a:chExt cx="1200631" cy="149993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00631" cy="1499932"/>
            </a:xfrm>
            <a:custGeom>
              <a:avLst/>
              <a:gdLst/>
              <a:ahLst/>
              <a:cxnLst/>
              <a:rect l="l" t="t" r="r" b="b"/>
              <a:pathLst>
                <a:path w="1200631" h="1499932">
                  <a:moveTo>
                    <a:pt x="0" y="0"/>
                  </a:moveTo>
                  <a:lnTo>
                    <a:pt x="1200631" y="0"/>
                  </a:lnTo>
                  <a:lnTo>
                    <a:pt x="1200631" y="1499932"/>
                  </a:lnTo>
                  <a:lnTo>
                    <a:pt x="0" y="1499932"/>
                  </a:lnTo>
                  <a:close/>
                </a:path>
              </a:pathLst>
            </a:custGeom>
            <a:solidFill>
              <a:srgbClr val="40557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200631" cy="1547557"/>
            </a:xfrm>
            <a:prstGeom prst="rect">
              <a:avLst/>
            </a:prstGeom>
          </p:spPr>
          <p:txBody>
            <a:bodyPr lIns="342900" tIns="342900" rIns="342900" bIns="3429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 b="1">
                  <a:solidFill>
                    <a:srgbClr val="FFFFFF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Insert a photo of yourself</a:t>
              </a:r>
            </a:p>
            <a:p>
              <a:pPr algn="ctr">
                <a:lnSpc>
                  <a:spcPts val="3359"/>
                </a:lnSpc>
              </a:pPr>
              <a:endParaRPr lang="en-US" sz="2399" b="1">
                <a:solidFill>
                  <a:srgbClr val="FFFFFF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endParaRPr>
            </a:p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FFFFFF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Crop Photo to fit this frame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A0A0">
                <a:alpha val="100000"/>
              </a:srgbClr>
            </a:gs>
            <a:gs pos="50000">
              <a:srgbClr val="0B1934">
                <a:alpha val="100000"/>
              </a:srgbClr>
            </a:gs>
            <a:gs pos="100000">
              <a:srgbClr val="0B1934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3853" y="8146941"/>
            <a:ext cx="5355946" cy="1111359"/>
          </a:xfrm>
          <a:custGeom>
            <a:avLst/>
            <a:gdLst/>
            <a:ahLst/>
            <a:cxnLst/>
            <a:rect l="l" t="t" r="r" b="b"/>
            <a:pathLst>
              <a:path w="5355946" h="1111359">
                <a:moveTo>
                  <a:pt x="0" y="0"/>
                </a:moveTo>
                <a:lnTo>
                  <a:pt x="5355946" y="0"/>
                </a:lnTo>
                <a:lnTo>
                  <a:pt x="5355946" y="1111359"/>
                </a:lnTo>
                <a:lnTo>
                  <a:pt x="0" y="11113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987282" y="3549239"/>
            <a:ext cx="5956303" cy="5153382"/>
            <a:chOff x="0" y="0"/>
            <a:chExt cx="1568738" cy="13572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68738" cy="1357269"/>
            </a:xfrm>
            <a:custGeom>
              <a:avLst/>
              <a:gdLst/>
              <a:ahLst/>
              <a:cxnLst/>
              <a:rect l="l" t="t" r="r" b="b"/>
              <a:pathLst>
                <a:path w="1568738" h="1357269">
                  <a:moveTo>
                    <a:pt x="0" y="0"/>
                  </a:moveTo>
                  <a:lnTo>
                    <a:pt x="1568738" y="0"/>
                  </a:lnTo>
                  <a:lnTo>
                    <a:pt x="1568738" y="1357269"/>
                  </a:lnTo>
                  <a:lnTo>
                    <a:pt x="0" y="135726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568738" cy="1404894"/>
            </a:xfrm>
            <a:prstGeom prst="rect">
              <a:avLst/>
            </a:prstGeom>
          </p:spPr>
          <p:txBody>
            <a:bodyPr lIns="342900" tIns="342900" rIns="342900" bIns="3429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 b="1">
                  <a:solidFill>
                    <a:srgbClr val="405571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Insert a photo of your research here</a:t>
              </a:r>
            </a:p>
            <a:p>
              <a:pPr algn="ctr">
                <a:lnSpc>
                  <a:spcPts val="3359"/>
                </a:lnSpc>
              </a:pPr>
              <a:endParaRPr lang="en-US" sz="2399" b="1">
                <a:solidFill>
                  <a:srgbClr val="405571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endParaRPr>
            </a:p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405571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Crop Photo to fit this frame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11033" y="1772291"/>
            <a:ext cx="9461426" cy="235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</a:pPr>
            <a:r>
              <a:rPr lang="en-US" sz="5900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Designing Online Profiles Using Sense of Community (SoC) Theory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11033" y="981075"/>
            <a:ext cx="7699820" cy="405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UBC Science</a:t>
            </a:r>
            <a:r>
              <a:rPr lang="en-US" sz="2399" b="1">
                <a:solidFill>
                  <a:srgbClr val="FFFFFF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Spotlight on Undergraduate Research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11033" y="5172075"/>
            <a:ext cx="8864616" cy="2142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6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Integrating SoC theory in profile designs for a haptics community platform at SPIN in hopes to facilitate knowledge sharing behaviours. I learnt more about community psychology and user experience research.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948704" y="580154"/>
            <a:ext cx="6997106" cy="2250924"/>
            <a:chOff x="0" y="0"/>
            <a:chExt cx="1842859" cy="59283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42859" cy="592836"/>
            </a:xfrm>
            <a:custGeom>
              <a:avLst/>
              <a:gdLst/>
              <a:ahLst/>
              <a:cxnLst/>
              <a:rect l="l" t="t" r="r" b="b"/>
              <a:pathLst>
                <a:path w="1842859" h="592836">
                  <a:moveTo>
                    <a:pt x="56429" y="0"/>
                  </a:moveTo>
                  <a:lnTo>
                    <a:pt x="1786430" y="0"/>
                  </a:lnTo>
                  <a:cubicBezTo>
                    <a:pt x="1801396" y="0"/>
                    <a:pt x="1815749" y="5945"/>
                    <a:pt x="1826332" y="16528"/>
                  </a:cubicBezTo>
                  <a:cubicBezTo>
                    <a:pt x="1836914" y="27110"/>
                    <a:pt x="1842859" y="41463"/>
                    <a:pt x="1842859" y="56429"/>
                  </a:cubicBezTo>
                  <a:lnTo>
                    <a:pt x="1842859" y="536407"/>
                  </a:lnTo>
                  <a:cubicBezTo>
                    <a:pt x="1842859" y="567572"/>
                    <a:pt x="1817595" y="592836"/>
                    <a:pt x="1786430" y="592836"/>
                  </a:cubicBezTo>
                  <a:lnTo>
                    <a:pt x="56429" y="592836"/>
                  </a:lnTo>
                  <a:cubicBezTo>
                    <a:pt x="25264" y="592836"/>
                    <a:pt x="0" y="567572"/>
                    <a:pt x="0" y="536407"/>
                  </a:cubicBezTo>
                  <a:lnTo>
                    <a:pt x="0" y="56429"/>
                  </a:lnTo>
                  <a:cubicBezTo>
                    <a:pt x="0" y="25264"/>
                    <a:pt x="25264" y="0"/>
                    <a:pt x="56429" y="0"/>
                  </a:cubicBezTo>
                  <a:close/>
                </a:path>
              </a:pathLst>
            </a:custGeom>
            <a:solidFill>
              <a:srgbClr val="FFFFFF">
                <a:alpha val="20784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842859" cy="6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483609" y="1059773"/>
            <a:ext cx="2963649" cy="1244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Find more Undergraduate Research: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1417" y="779792"/>
            <a:ext cx="1851649" cy="1851649"/>
          </a:xfrm>
          <a:prstGeom prst="rect">
            <a:avLst/>
          </a:prstGeom>
        </p:spPr>
      </p:pic>
      <p:sp>
        <p:nvSpPr>
          <p:cNvPr id="14" name="Freeform 14"/>
          <p:cNvSpPr/>
          <p:nvPr/>
        </p:nvSpPr>
        <p:spPr>
          <a:xfrm>
            <a:off x="10987282" y="3549239"/>
            <a:ext cx="5957275" cy="5153382"/>
          </a:xfrm>
          <a:custGeom>
            <a:avLst/>
            <a:gdLst/>
            <a:ahLst/>
            <a:cxnLst/>
            <a:rect l="l" t="t" r="r" b="b"/>
            <a:pathLst>
              <a:path w="5957275" h="5153382">
                <a:moveTo>
                  <a:pt x="0" y="0"/>
                </a:moveTo>
                <a:lnTo>
                  <a:pt x="5957275" y="0"/>
                </a:lnTo>
                <a:lnTo>
                  <a:pt x="5957275" y="5153382"/>
                </a:lnTo>
                <a:lnTo>
                  <a:pt x="0" y="51533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953" r="-19130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rectangle with white background&#10;&#10;AI-generated content may be incorrect.">
            <a:extLst>
              <a:ext uri="{FF2B5EF4-FFF2-40B4-BE49-F238E27FC236}">
                <a16:creationId xmlns:a16="http://schemas.microsoft.com/office/drawing/2014/main" id="{A68B4385-593A-B8A4-9C5C-D3BBA54A4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176150" y="8251257"/>
            <a:ext cx="5388329" cy="1118078"/>
          </a:xfrm>
          <a:custGeom>
            <a:avLst/>
            <a:gdLst/>
            <a:ahLst/>
            <a:cxnLst/>
            <a:rect l="l" t="t" r="r" b="b"/>
            <a:pathLst>
              <a:path w="5388329" h="1118078">
                <a:moveTo>
                  <a:pt x="0" y="0"/>
                </a:moveTo>
                <a:lnTo>
                  <a:pt x="5388329" y="0"/>
                </a:lnTo>
                <a:lnTo>
                  <a:pt x="5388329" y="1118078"/>
                </a:lnTo>
                <a:lnTo>
                  <a:pt x="0" y="11180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201368" y="7814980"/>
            <a:ext cx="4618515" cy="82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Find more Undergraduate Research: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8185" y="7325433"/>
            <a:ext cx="1851649" cy="185164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774386" y="2067109"/>
            <a:ext cx="4558645" cy="5695054"/>
            <a:chOff x="0" y="0"/>
            <a:chExt cx="1200631" cy="14999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00631" cy="1499932"/>
            </a:xfrm>
            <a:custGeom>
              <a:avLst/>
              <a:gdLst/>
              <a:ahLst/>
              <a:cxnLst/>
              <a:rect l="l" t="t" r="r" b="b"/>
              <a:pathLst>
                <a:path w="1200631" h="1499932">
                  <a:moveTo>
                    <a:pt x="0" y="0"/>
                  </a:moveTo>
                  <a:lnTo>
                    <a:pt x="1200631" y="0"/>
                  </a:lnTo>
                  <a:lnTo>
                    <a:pt x="1200631" y="1499932"/>
                  </a:lnTo>
                  <a:lnTo>
                    <a:pt x="0" y="1499932"/>
                  </a:lnTo>
                  <a:close/>
                </a:path>
              </a:pathLst>
            </a:custGeom>
            <a:solidFill>
              <a:srgbClr val="40557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200631" cy="1547557"/>
            </a:xfrm>
            <a:prstGeom prst="rect">
              <a:avLst/>
            </a:prstGeom>
          </p:spPr>
          <p:txBody>
            <a:bodyPr lIns="342900" tIns="342900" rIns="342900" bIns="3429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 b="1">
                  <a:solidFill>
                    <a:srgbClr val="FFFFFF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Insert a photo of yourself</a:t>
              </a:r>
            </a:p>
            <a:p>
              <a:pPr algn="ctr">
                <a:lnSpc>
                  <a:spcPts val="3359"/>
                </a:lnSpc>
              </a:pPr>
              <a:endParaRPr lang="en-US" sz="2399" b="1">
                <a:solidFill>
                  <a:srgbClr val="FFFFFF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endParaRPr>
            </a:p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FFFFFF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Crop Photo to fit this frame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32203" y="981075"/>
            <a:ext cx="7699820" cy="405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399">
                <a:solidFill>
                  <a:srgbClr val="405571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UBC Science</a:t>
            </a:r>
            <a:r>
              <a:rPr lang="en-US" sz="2399" b="1">
                <a:solidFill>
                  <a:srgbClr val="405571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Spotlight on Undergraduate Research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87581" y="1885940"/>
            <a:ext cx="10218181" cy="146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31"/>
              </a:lnSpc>
            </a:pPr>
            <a:r>
              <a:rPr lang="en-US" sz="4855" b="1">
                <a:solidFill>
                  <a:srgbClr val="002145"/>
                </a:solidFill>
                <a:latin typeface="Arial Bold"/>
                <a:ea typeface="Arial Bold"/>
                <a:cs typeface="Arial Bold"/>
                <a:sym typeface="Arial Bold"/>
              </a:rPr>
              <a:t>Designing Online Profiles Using Sense of Community (SoC) Theory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87581" y="3595797"/>
            <a:ext cx="10218181" cy="948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92"/>
              </a:lnSpc>
              <a:spcBef>
                <a:spcPct val="0"/>
              </a:spcBef>
            </a:pPr>
            <a:r>
              <a:rPr lang="en-US" sz="5423" b="1">
                <a:solidFill>
                  <a:srgbClr val="405571"/>
                </a:solidFill>
                <a:latin typeface="Arial Bold"/>
                <a:ea typeface="Arial Bold"/>
                <a:cs typeface="Arial Bold"/>
                <a:sym typeface="Arial Bold"/>
              </a:rPr>
              <a:t>Bill Nye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87581" y="4550458"/>
            <a:ext cx="10218181" cy="2693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I’m a fourth year in COGS Computational Intelligence &amp; Design interested in learning about how people interact with design and technology. 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grew up in Singapore with an interest in animation and technology.</a:t>
            </a:r>
          </a:p>
          <a:p>
            <a:pPr algn="l">
              <a:lnSpc>
                <a:spcPts val="4059"/>
              </a:lnSpc>
              <a:spcBef>
                <a:spcPct val="0"/>
              </a:spcBef>
            </a:pPr>
            <a:endParaRPr lang="en-US" sz="24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person wearing headphones&#10;&#10;AI-generated content may be incorrect.">
            <a:extLst>
              <a:ext uri="{FF2B5EF4-FFF2-40B4-BE49-F238E27FC236}">
                <a16:creationId xmlns:a16="http://schemas.microsoft.com/office/drawing/2014/main" id="{ECE925B9-8804-C227-918E-2DD25DCB021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857" t="381" r="11162" b="306"/>
          <a:stretch>
            <a:fillRect/>
          </a:stretch>
        </p:blipFill>
        <p:spPr>
          <a:xfrm>
            <a:off x="1769630" y="2066735"/>
            <a:ext cx="4566714" cy="570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759621DC5139469496FD67ED430E10" ma:contentTypeVersion="10" ma:contentTypeDescription="Create a new document." ma:contentTypeScope="" ma:versionID="8da35c05c175f7767e8581b64bc2de88">
  <xsd:schema xmlns:xsd="http://www.w3.org/2001/XMLSchema" xmlns:xs="http://www.w3.org/2001/XMLSchema" xmlns:p="http://schemas.microsoft.com/office/2006/metadata/properties" xmlns:ns3="b08b0beb-de20-43bb-a087-3f39beba03f6" targetNamespace="http://schemas.microsoft.com/office/2006/metadata/properties" ma:root="true" ma:fieldsID="67d201af6c1c56f5f3bd96cfc1cfeffb" ns3:_="">
    <xsd:import namespace="b08b0beb-de20-43bb-a087-3f39beba03f6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8b0beb-de20-43bb-a087-3f39beba03f6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08b0beb-de20-43bb-a087-3f39beba03f6" xsi:nil="true"/>
  </documentManagement>
</p:properties>
</file>

<file path=customXml/itemProps1.xml><?xml version="1.0" encoding="utf-8"?>
<ds:datastoreItem xmlns:ds="http://schemas.openxmlformats.org/officeDocument/2006/customXml" ds:itemID="{CA74F481-E113-4E15-935F-39DEA29F2069}">
  <ds:schemaRefs>
    <ds:schemaRef ds:uri="b08b0beb-de20-43bb-a087-3f39beba03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0FD8605-8C35-4650-A717-9CC11BFDFA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2BC174-75FA-46AC-9912-52CA48529A7B}">
  <ds:schemaRefs>
    <ds:schemaRef ds:uri="b08b0beb-de20-43bb-a087-3f39beba03f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UGradResearch Template - Draft - 2026</dc:title>
  <dc:creator>Fung, Praise</dc:creator>
  <cp:revision>13</cp:revision>
  <dcterms:created xsi:type="dcterms:W3CDTF">2006-08-16T00:00:00Z</dcterms:created>
  <dcterms:modified xsi:type="dcterms:W3CDTF">2026-02-18T18:51:05Z</dcterms:modified>
  <dc:identifier>DAG_plJGi00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0x0101008E759621DC5139469496FD67ED430E10</vt:lpwstr>
  </property>
</Properties>
</file>